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5613" cy="99393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990" y="18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2840568"/>
            <a:ext cx="5829300" cy="196003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66185"/>
            <a:ext cx="1543050" cy="780203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66185"/>
            <a:ext cx="4514850" cy="78020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5875867"/>
            <a:ext cx="5829300" cy="181610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64067"/>
            <a:ext cx="2256235" cy="154940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400800"/>
            <a:ext cx="4114800" cy="755651"/>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2016-9-7</a:t>
            </a:fld>
            <a:endParaRPr lang="zh-CN" altLang="en-US"/>
          </a:p>
        </p:txBody>
      </p:sp>
      <p:sp>
        <p:nvSpPr>
          <p:cNvPr id="5" name="页脚占位符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ihgjobs.tw/" TargetMode="External"/><Relationship Id="rId4" Type="http://schemas.openxmlformats.org/officeDocument/2006/relationships/hyperlink" Target="http://www.ihgjobs.h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图片 1"/>
          <p:cNvPicPr>
            <a:picLocks noChangeAspect="1" noChangeArrowheads="1"/>
          </p:cNvPicPr>
          <p:nvPr/>
        </p:nvPicPr>
        <p:blipFill>
          <a:blip r:embed="rId2" cstate="print"/>
          <a:srcRect/>
          <a:stretch>
            <a:fillRect/>
          </a:stretch>
        </p:blipFill>
        <p:spPr bwMode="auto">
          <a:xfrm>
            <a:off x="0" y="-556121"/>
            <a:ext cx="6858000" cy="9700121"/>
          </a:xfrm>
          <a:prstGeom prst="rect">
            <a:avLst/>
          </a:prstGeom>
          <a:noFill/>
          <a:ln w="9525">
            <a:noFill/>
            <a:miter lim="800000"/>
            <a:headEnd/>
            <a:tailEnd/>
          </a:ln>
        </p:spPr>
      </p:pic>
      <p:sp>
        <p:nvSpPr>
          <p:cNvPr id="1030" name="TextBox 10"/>
          <p:cNvSpPr txBox="1">
            <a:spLocks noChangeArrowheads="1"/>
          </p:cNvSpPr>
          <p:nvPr/>
        </p:nvSpPr>
        <p:spPr bwMode="auto">
          <a:xfrm>
            <a:off x="2847975" y="5064125"/>
            <a:ext cx="4010025" cy="4079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endParaRPr>
          </a:p>
        </p:txBody>
      </p:sp>
      <p:pic>
        <p:nvPicPr>
          <p:cNvPr id="2" name="Picture 2" descr="Picture1"/>
          <p:cNvPicPr>
            <a:picLocks noChangeAspect="1" noChangeArrowheads="1"/>
          </p:cNvPicPr>
          <p:nvPr/>
        </p:nvPicPr>
        <p:blipFill>
          <a:blip r:embed="rId3" cstate="print"/>
          <a:srcRect/>
          <a:stretch>
            <a:fillRect/>
          </a:stretch>
        </p:blipFill>
        <p:spPr bwMode="auto">
          <a:xfrm>
            <a:off x="5357826" y="-142908"/>
            <a:ext cx="1073150" cy="835025"/>
          </a:xfrm>
          <a:prstGeom prst="rect">
            <a:avLst/>
          </a:prstGeom>
          <a:noFill/>
          <a:ln w="9525">
            <a:noFill/>
            <a:miter lim="800000"/>
            <a:headEnd/>
            <a:tailEnd/>
          </a:ln>
        </p:spPr>
      </p:pic>
      <p:sp>
        <p:nvSpPr>
          <p:cNvPr id="5" name="TextBox 4"/>
          <p:cNvSpPr txBox="1"/>
          <p:nvPr/>
        </p:nvSpPr>
        <p:spPr>
          <a:xfrm>
            <a:off x="0" y="4355976"/>
            <a:ext cx="3571900" cy="3331681"/>
          </a:xfrm>
          <a:prstGeom prst="rect">
            <a:avLst/>
          </a:prstGeom>
          <a:noFill/>
        </p:spPr>
        <p:txBody>
          <a:bodyPr wrap="square" rtlCol="0">
            <a:spAutoFit/>
          </a:bodyPr>
          <a:lstStyle/>
          <a:p>
            <a:r>
              <a:rPr lang="ja-JP" altLang="en-US" sz="950" dirty="0" smtClean="0"/>
              <a:t>         </a:t>
            </a:r>
            <a:r>
              <a:rPr lang="ja-JP" altLang="en-US" sz="900" dirty="0" smtClean="0">
                <a:latin typeface="宋体" pitchFamily="2" charset="-122"/>
                <a:ea typeface="宋体" pitchFamily="2" charset="-122"/>
              </a:rPr>
              <a:t>皇冠假日酒店</a:t>
            </a:r>
            <a:r>
              <a:rPr lang="en-US" sz="900" dirty="0" smtClean="0">
                <a:latin typeface="宋体" pitchFamily="2" charset="-122"/>
                <a:ea typeface="宋体" pitchFamily="2" charset="-122"/>
              </a:rPr>
              <a:t>®</a:t>
            </a:r>
            <a:r>
              <a:rPr lang="ja-JP" altLang="en-US" sz="900" dirty="0" smtClean="0">
                <a:latin typeface="宋体" pitchFamily="2" charset="-122"/>
                <a:ea typeface="宋体" pitchFamily="2" charset="-122"/>
              </a:rPr>
              <a:t>及度假村的目标是让宾客在商务旅行时轻松掌控取得成功所需的一切。那正是您发挥作用之处。当您成为皇冠假日酒店及度假村品牌的一员，您拥有的不仅仅是一个头衔。</a:t>
            </a:r>
            <a:endParaRPr lang="zh-CN" altLang="en-US" sz="900" dirty="0" smtClean="0">
              <a:latin typeface="宋体" pitchFamily="2" charset="-122"/>
              <a:ea typeface="宋体" pitchFamily="2" charset="-122"/>
            </a:endParaRPr>
          </a:p>
          <a:p>
            <a:r>
              <a:rPr lang="ja-JP" altLang="en-US" sz="900" dirty="0" smtClean="0">
                <a:latin typeface="宋体" pitchFamily="2" charset="-122"/>
                <a:ea typeface="宋体" pitchFamily="2" charset="-122"/>
              </a:rPr>
              <a:t>如果您与</a:t>
            </a:r>
            <a:r>
              <a:rPr lang="en-US" sz="900" dirty="0" smtClean="0">
                <a:latin typeface="宋体" pitchFamily="2" charset="-122"/>
                <a:ea typeface="宋体" pitchFamily="2" charset="-122"/>
              </a:rPr>
              <a:t>Gina</a:t>
            </a:r>
            <a:r>
              <a:rPr lang="ja-JP" altLang="en-US" sz="900" dirty="0" smtClean="0">
                <a:latin typeface="宋体" pitchFamily="2" charset="-122"/>
                <a:ea typeface="宋体" pitchFamily="2" charset="-122"/>
              </a:rPr>
              <a:t>一样擅长羽毛球，并喜欢阅读，您身上就具备我们看重的品质</a:t>
            </a:r>
            <a:r>
              <a:rPr lang="en-US" sz="900" dirty="0" smtClean="0">
                <a:latin typeface="宋体" pitchFamily="2" charset="-122"/>
                <a:ea typeface="宋体" pitchFamily="2" charset="-122"/>
              </a:rPr>
              <a:t>——</a:t>
            </a:r>
            <a:r>
              <a:rPr lang="ja-JP" altLang="en-US" sz="900" dirty="0" smtClean="0">
                <a:latin typeface="宋体" pitchFamily="2" charset="-122"/>
                <a:ea typeface="宋体" pitchFamily="2" charset="-122"/>
              </a:rPr>
              <a:t>也就是让您与众不同的那些个人天赋、爱好与梦想。皇冠假日酒店正在寻找</a:t>
            </a:r>
            <a:r>
              <a:rPr lang="en-US" sz="900" dirty="0" smtClean="0">
                <a:latin typeface="宋体" pitchFamily="2" charset="-122"/>
                <a:ea typeface="宋体" pitchFamily="2" charset="-122"/>
              </a:rPr>
              <a:t>Gina</a:t>
            </a:r>
            <a:r>
              <a:rPr lang="ja-JP" altLang="en-US" sz="900" dirty="0" smtClean="0">
                <a:latin typeface="宋体" pitchFamily="2" charset="-122"/>
                <a:ea typeface="宋体" pitchFamily="2" charset="-122"/>
              </a:rPr>
              <a:t>这样的人才：充满活力、信心十足、雄心勃勃，在自己的岗位上出色表现，同时帮助我们的宾客也取得成功。</a:t>
            </a:r>
            <a:endParaRPr lang="zh-CN" altLang="en-US" sz="900" dirty="0" smtClean="0">
              <a:latin typeface="宋体" pitchFamily="2" charset="-122"/>
              <a:ea typeface="宋体" pitchFamily="2" charset="-122"/>
            </a:endParaRPr>
          </a:p>
          <a:p>
            <a:r>
              <a:rPr lang="ja-JP" altLang="en-US" sz="900" dirty="0" smtClean="0">
                <a:latin typeface="宋体" pitchFamily="2" charset="-122"/>
                <a:ea typeface="宋体" pitchFamily="2" charset="-122"/>
              </a:rPr>
              <a:t>加入我们的团队，成为</a:t>
            </a:r>
            <a:r>
              <a:rPr lang="zh-CN" altLang="en-US" sz="900" dirty="0" smtClean="0">
                <a:latin typeface="宋体" pitchFamily="2" charset="-122"/>
                <a:ea typeface="宋体" pitchFamily="2" charset="-122"/>
              </a:rPr>
              <a:t>烟台南山皇冠假日酒店一员</a:t>
            </a:r>
            <a:r>
              <a:rPr lang="ja-JP" altLang="en-US" sz="900" dirty="0" smtClean="0">
                <a:latin typeface="宋体" pitchFamily="2" charset="-122"/>
                <a:ea typeface="宋体" pitchFamily="2" charset="-122"/>
              </a:rPr>
              <a:t>。您必须有抱负，有天赋，当然也需要具备一些重要的技能。因为对于这个重要职位，我们寻找的合适人选</a:t>
            </a:r>
            <a:r>
              <a:rPr lang="zh-CN" altLang="en-US" sz="900" dirty="0" smtClean="0">
                <a:latin typeface="宋体" pitchFamily="2" charset="-122"/>
                <a:ea typeface="宋体" pitchFamily="2" charset="-122"/>
              </a:rPr>
              <a:t>最理想的条件是拥有一年以上相关工作经验，并具有相关的高中或大专学历。</a:t>
            </a:r>
          </a:p>
          <a:p>
            <a:r>
              <a:rPr lang="ja-JP" altLang="en-US" sz="900" dirty="0" smtClean="0">
                <a:latin typeface="宋体" pitchFamily="2" charset="-122"/>
                <a:ea typeface="宋体" pitchFamily="2" charset="-122"/>
              </a:rPr>
              <a:t>作为努力工作的回报，您将享受优渥的薪酬和福利。</a:t>
            </a:r>
            <a:r>
              <a:rPr lang="zh-CN" altLang="en-US" sz="900" dirty="0" smtClean="0">
                <a:latin typeface="宋体" pitchFamily="2" charset="-122"/>
                <a:ea typeface="宋体" pitchFamily="2" charset="-122"/>
              </a:rPr>
              <a:t>其中包括每周双休、带薪年假、一日三餐和员工宿舍等。</a:t>
            </a:r>
            <a:r>
              <a:rPr lang="ja-JP" altLang="en-US" sz="900" dirty="0" smtClean="0">
                <a:latin typeface="宋体" pitchFamily="2" charset="-122"/>
                <a:ea typeface="宋体" pitchFamily="2" charset="-122"/>
              </a:rPr>
              <a:t>此外，由于您的职业生涯将与您自身一样独一无二，我们将根据您的需求有针对性地提供各种支持，为您的入职缔造一个良好的开端，让您融入团队并获得成长的空间。</a:t>
            </a:r>
            <a:endParaRPr lang="zh-CN" altLang="en-US" sz="900" dirty="0" smtClean="0">
              <a:latin typeface="宋体" pitchFamily="2" charset="-122"/>
              <a:ea typeface="宋体" pitchFamily="2" charset="-122"/>
            </a:endParaRPr>
          </a:p>
          <a:p>
            <a:r>
              <a:rPr lang="ja-JP" altLang="en-US" sz="900" dirty="0" smtClean="0">
                <a:latin typeface="宋体" pitchFamily="2" charset="-122"/>
                <a:ea typeface="宋体" pitchFamily="2" charset="-122"/>
              </a:rPr>
              <a:t>洲际酒店集团在全球</a:t>
            </a:r>
            <a:r>
              <a:rPr lang="en-US" sz="900" dirty="0" smtClean="0">
                <a:latin typeface="宋体" pitchFamily="2" charset="-122"/>
                <a:ea typeface="宋体" pitchFamily="2" charset="-122"/>
              </a:rPr>
              <a:t>100</a:t>
            </a:r>
            <a:r>
              <a:rPr lang="ja-JP" altLang="en-US" sz="900" dirty="0" smtClean="0">
                <a:latin typeface="宋体" pitchFamily="2" charset="-122"/>
                <a:ea typeface="宋体" pitchFamily="2" charset="-122"/>
              </a:rPr>
              <a:t>多个国家经营着</a:t>
            </a:r>
            <a:r>
              <a:rPr lang="en-US" sz="900" dirty="0" smtClean="0">
                <a:latin typeface="宋体" pitchFamily="2" charset="-122"/>
                <a:ea typeface="宋体" pitchFamily="2" charset="-122"/>
              </a:rPr>
              <a:t>4,900</a:t>
            </a:r>
            <a:r>
              <a:rPr lang="ja-JP" altLang="en-US" sz="900" dirty="0" smtClean="0">
                <a:latin typeface="宋体" pitchFamily="2" charset="-122"/>
                <a:ea typeface="宋体" pitchFamily="2" charset="-122"/>
              </a:rPr>
              <a:t>余家酒店，皇冠假日酒店及度假村品牌就隶属于洲际酒店集团旗下。加入我们的团队之后，您还将享有这家成功的全球酒店集团带来的众多机遇。</a:t>
            </a:r>
            <a:endParaRPr lang="en-US" altLang="ja-JP" sz="900" dirty="0" smtClean="0">
              <a:latin typeface="宋体" pitchFamily="2" charset="-122"/>
              <a:ea typeface="宋体" pitchFamily="2" charset="-122"/>
            </a:endParaRPr>
          </a:p>
          <a:p>
            <a:r>
              <a:rPr lang="ja-JP" altLang="en-US" sz="1000" b="1" dirty="0" smtClean="0">
                <a:latin typeface="宋体" pitchFamily="2" charset="-122"/>
                <a:ea typeface="宋体" pitchFamily="2" charset="-122"/>
              </a:rPr>
              <a:t>何不选择加入我们，在工作中尽炫自我？访问下列网址，立即了解更多关于加入我们团队的信息</a:t>
            </a:r>
            <a:r>
              <a:rPr lang="zh-CN" altLang="en-US" sz="1000" b="1" dirty="0" smtClean="0">
                <a:latin typeface="宋体" pitchFamily="2" charset="-122"/>
                <a:ea typeface="宋体" pitchFamily="2" charset="-122"/>
              </a:rPr>
              <a:t>：</a:t>
            </a:r>
            <a:r>
              <a:rPr lang="en-US" sz="1000" dirty="0" smtClean="0">
                <a:latin typeface="宋体" pitchFamily="2" charset="-122"/>
                <a:ea typeface="宋体" pitchFamily="2" charset="-122"/>
                <a:hlinkClick r:id="rId4"/>
              </a:rPr>
              <a:t>www.ihgjobs.cn /www.ihgjobs.hk</a:t>
            </a:r>
            <a:r>
              <a:rPr lang="en-US" sz="1000" dirty="0" smtClean="0">
                <a:latin typeface="宋体" pitchFamily="2" charset="-122"/>
                <a:ea typeface="宋体" pitchFamily="2" charset="-122"/>
              </a:rPr>
              <a:t> / </a:t>
            </a:r>
            <a:r>
              <a:rPr lang="en-US" sz="1000" u="sng" dirty="0" smtClean="0">
                <a:latin typeface="宋体" pitchFamily="2" charset="-122"/>
                <a:ea typeface="宋体" pitchFamily="2" charset="-122"/>
                <a:hlinkClick r:id="rId5"/>
              </a:rPr>
              <a:t>www.ihgjobs.tw</a:t>
            </a:r>
            <a:endParaRPr lang="zh-CN" altLang="en-US" sz="1000" dirty="0" smtClean="0">
              <a:latin typeface="宋体" pitchFamily="2" charset="-122"/>
              <a:ea typeface="宋体" pitchFamily="2" charset="-122"/>
            </a:endParaRPr>
          </a:p>
        </p:txBody>
      </p:sp>
      <p:pic>
        <p:nvPicPr>
          <p:cNvPr id="3" name="图片 6"/>
          <p:cNvPicPr>
            <a:picLocks noChangeAspect="1" noChangeArrowheads="1"/>
          </p:cNvPicPr>
          <p:nvPr/>
        </p:nvPicPr>
        <p:blipFill>
          <a:blip r:embed="rId6" cstate="print"/>
          <a:srcRect/>
          <a:stretch>
            <a:fillRect/>
          </a:stretch>
        </p:blipFill>
        <p:spPr bwMode="auto">
          <a:xfrm>
            <a:off x="5373216" y="827584"/>
            <a:ext cx="1044344" cy="792088"/>
          </a:xfrm>
          <a:prstGeom prst="rect">
            <a:avLst/>
          </a:prstGeom>
          <a:noFill/>
          <a:ln w="9525">
            <a:noFill/>
            <a:miter lim="800000"/>
            <a:headEnd/>
            <a:tailEnd/>
          </a:ln>
        </p:spPr>
      </p:pic>
      <p:pic>
        <p:nvPicPr>
          <p:cNvPr id="1027" name="图片 2"/>
          <p:cNvPicPr>
            <a:picLocks noChangeAspect="1" noChangeArrowheads="1"/>
          </p:cNvPicPr>
          <p:nvPr/>
        </p:nvPicPr>
        <p:blipFill>
          <a:blip r:embed="rId7" cstate="print"/>
          <a:srcRect/>
          <a:stretch>
            <a:fillRect/>
          </a:stretch>
        </p:blipFill>
        <p:spPr bwMode="auto">
          <a:xfrm>
            <a:off x="5373216" y="1835696"/>
            <a:ext cx="1080120" cy="720080"/>
          </a:xfrm>
          <a:prstGeom prst="rect">
            <a:avLst/>
          </a:prstGeom>
          <a:noFill/>
          <a:ln w="9525">
            <a:noFill/>
            <a:miter lim="800000"/>
            <a:headEnd/>
            <a:tailEnd/>
          </a:ln>
        </p:spPr>
      </p:pic>
      <p:graphicFrame>
        <p:nvGraphicFramePr>
          <p:cNvPr id="10" name="表格 9"/>
          <p:cNvGraphicFramePr>
            <a:graphicFrameLocks noGrp="1"/>
          </p:cNvGraphicFramePr>
          <p:nvPr/>
        </p:nvGraphicFramePr>
        <p:xfrm>
          <a:off x="3573016" y="4355976"/>
          <a:ext cx="3096343" cy="3414939"/>
        </p:xfrm>
        <a:graphic>
          <a:graphicData uri="http://schemas.openxmlformats.org/drawingml/2006/table">
            <a:tbl>
              <a:tblPr/>
              <a:tblGrid>
                <a:gridCol w="576064"/>
                <a:gridCol w="1296144"/>
                <a:gridCol w="432048"/>
                <a:gridCol w="792087"/>
              </a:tblGrid>
              <a:tr h="229326">
                <a:tc>
                  <a:txBody>
                    <a:bodyPr/>
                    <a:lstStyle/>
                    <a:p>
                      <a:pPr>
                        <a:lnSpc>
                          <a:spcPts val="1200"/>
                        </a:lnSpc>
                        <a:spcAft>
                          <a:spcPts val="500"/>
                        </a:spcAft>
                      </a:pPr>
                      <a:r>
                        <a:rPr lang="ja-JP" sz="900" b="1" kern="100" dirty="0">
                          <a:solidFill>
                            <a:srgbClr val="595B5D"/>
                          </a:solidFill>
                          <a:uFill>
                            <a:solidFill>
                              <a:srgbClr val="000000"/>
                            </a:solidFill>
                          </a:uFill>
                          <a:latin typeface="Calibri Bold"/>
                          <a:ea typeface="宋体"/>
                          <a:cs typeface="Calibri Bold"/>
                        </a:rPr>
                        <a:t>部门</a:t>
                      </a:r>
                      <a:r>
                        <a:rPr lang="ja-JP" sz="900" b="1" kern="100" dirty="0">
                          <a:solidFill>
                            <a:srgbClr val="595B5D"/>
                          </a:solidFill>
                          <a:uFill>
                            <a:solidFill>
                              <a:srgbClr val="000000"/>
                            </a:solidFill>
                          </a:uFill>
                          <a:latin typeface="Calibri"/>
                          <a:ea typeface="Calibri Bold"/>
                          <a:cs typeface="Calibri Bold"/>
                        </a:rPr>
                        <a:t> </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ja-JP" sz="900" b="1" kern="100" dirty="0">
                          <a:solidFill>
                            <a:srgbClr val="595B5D"/>
                          </a:solidFill>
                          <a:uFill>
                            <a:solidFill>
                              <a:srgbClr val="000000"/>
                            </a:solidFill>
                          </a:uFill>
                          <a:latin typeface="Calibri Bold"/>
                          <a:ea typeface="宋体"/>
                          <a:cs typeface="Calibri Bold"/>
                        </a:rPr>
                        <a:t>职位</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ja-JP" sz="900" b="1" kern="100">
                          <a:solidFill>
                            <a:srgbClr val="595B5D"/>
                          </a:solidFill>
                          <a:uFill>
                            <a:solidFill>
                              <a:srgbClr val="000000"/>
                            </a:solidFill>
                          </a:uFill>
                          <a:latin typeface="Calibri Bold"/>
                          <a:ea typeface="宋体"/>
                          <a:cs typeface="Calibri Bold"/>
                        </a:rPr>
                        <a:t>人数</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ja-JP" sz="900" b="1" kern="100">
                          <a:solidFill>
                            <a:srgbClr val="595B5D"/>
                          </a:solidFill>
                          <a:uFill>
                            <a:solidFill>
                              <a:srgbClr val="000000"/>
                            </a:solidFill>
                          </a:uFill>
                          <a:latin typeface="Calibri Bold"/>
                          <a:ea typeface="宋体"/>
                          <a:cs typeface="Calibri Bold"/>
                        </a:rPr>
                        <a:t>性别</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485">
                <a:tc>
                  <a:txBody>
                    <a:bodyPr/>
                    <a:lstStyle/>
                    <a:p>
                      <a:pPr>
                        <a:lnSpc>
                          <a:spcPts val="1200"/>
                        </a:lnSpc>
                        <a:spcAft>
                          <a:spcPts val="500"/>
                        </a:spcAft>
                      </a:pPr>
                      <a:r>
                        <a:rPr lang="ja-JP" sz="900" b="1" kern="100" dirty="0">
                          <a:solidFill>
                            <a:srgbClr val="595B5D"/>
                          </a:solidFill>
                          <a:uFill>
                            <a:solidFill>
                              <a:srgbClr val="000000"/>
                            </a:solidFill>
                          </a:uFill>
                          <a:latin typeface="Calibri Bold"/>
                          <a:ea typeface="宋体"/>
                          <a:cs typeface="Calibri Bold"/>
                        </a:rPr>
                        <a:t>餐饮服务</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ja-JP" sz="900" b="1" kern="100" dirty="0">
                          <a:solidFill>
                            <a:srgbClr val="595B5D"/>
                          </a:solidFill>
                          <a:uFill>
                            <a:solidFill>
                              <a:srgbClr val="000000"/>
                            </a:solidFill>
                          </a:uFill>
                          <a:latin typeface="Calibri Bold"/>
                          <a:ea typeface="宋体"/>
                          <a:cs typeface="Calibri Bold"/>
                        </a:rPr>
                        <a:t>中餐厅</a:t>
                      </a:r>
                      <a:r>
                        <a:rPr lang="zh-CN" sz="900" b="1" kern="100" dirty="0">
                          <a:solidFill>
                            <a:srgbClr val="595B5D"/>
                          </a:solidFill>
                          <a:uFill>
                            <a:solidFill>
                              <a:srgbClr val="000000"/>
                            </a:solidFill>
                          </a:uFill>
                          <a:latin typeface="Calibri Bold"/>
                          <a:ea typeface="宋体"/>
                          <a:cs typeface="Calibri Bold"/>
                        </a:rPr>
                        <a:t>经理</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a:solidFill>
                            <a:srgbClr val="595B5D"/>
                          </a:solidFill>
                          <a:uFill>
                            <a:solidFill>
                              <a:srgbClr val="000000"/>
                            </a:solidFill>
                          </a:uFill>
                          <a:latin typeface="Calibri Bold"/>
                          <a:ea typeface="宋体"/>
                          <a:cs typeface="Calibri Bold"/>
                        </a:rPr>
                        <a:t>1</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a:solidFill>
                            <a:srgbClr val="595B5D"/>
                          </a:solidFill>
                          <a:uFill>
                            <a:solidFill>
                              <a:srgbClr val="000000"/>
                            </a:solidFill>
                          </a:uFill>
                          <a:latin typeface="Calibri Bold"/>
                          <a:ea typeface="宋体"/>
                          <a:cs typeface="Calibri Bold"/>
                        </a:rPr>
                        <a:t>不限</a:t>
                      </a:r>
                      <a:r>
                        <a:rPr lang="en-US" sz="900" b="1" kern="100">
                          <a:solidFill>
                            <a:srgbClr val="595B5D"/>
                          </a:solidFill>
                          <a:uFill>
                            <a:solidFill>
                              <a:srgbClr val="000000"/>
                            </a:solidFill>
                          </a:uFill>
                          <a:latin typeface="Calibri Bold"/>
                          <a:ea typeface="宋体"/>
                          <a:cs typeface="Calibri Bold"/>
                        </a:rPr>
                        <a:t> </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485">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餐饮服务</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大堂吧主管</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dirty="0">
                          <a:solidFill>
                            <a:srgbClr val="595B5D"/>
                          </a:solidFill>
                          <a:uFill>
                            <a:solidFill>
                              <a:srgbClr val="000000"/>
                            </a:solidFill>
                          </a:uFill>
                          <a:latin typeface="Calibri Bold"/>
                          <a:ea typeface="宋体"/>
                          <a:cs typeface="Calibri Bold"/>
                        </a:rPr>
                        <a:t>1</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ja-JP" sz="900" b="1" kern="100">
                          <a:solidFill>
                            <a:srgbClr val="595B5D"/>
                          </a:solidFill>
                          <a:uFill>
                            <a:solidFill>
                              <a:srgbClr val="000000"/>
                            </a:solidFill>
                          </a:uFill>
                          <a:latin typeface="Calibri Bold"/>
                          <a:ea typeface="宋体"/>
                          <a:cs typeface="Calibri Bold"/>
                        </a:rPr>
                        <a:t>不限</a:t>
                      </a:r>
                      <a:r>
                        <a:rPr lang="en-US" sz="900" b="1" kern="100">
                          <a:solidFill>
                            <a:srgbClr val="595B5D"/>
                          </a:solidFill>
                          <a:uFill>
                            <a:solidFill>
                              <a:srgbClr val="000000"/>
                            </a:solidFill>
                          </a:uFill>
                          <a:latin typeface="Calibri Bold"/>
                          <a:ea typeface="宋体"/>
                          <a:cs typeface="Calibri Bold"/>
                        </a:rPr>
                        <a:t> </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2575">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餐饮服务</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餐饮销售主任</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altLang="zh-CN" sz="900" b="1" kern="100" dirty="0" smtClean="0">
                          <a:solidFill>
                            <a:srgbClr val="595B5D"/>
                          </a:solidFill>
                          <a:uFill>
                            <a:solidFill>
                              <a:srgbClr val="000000"/>
                            </a:solidFill>
                          </a:uFill>
                          <a:latin typeface="Calibri"/>
                          <a:ea typeface="宋体"/>
                          <a:cs typeface="Calibri"/>
                        </a:rPr>
                        <a:t>2</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女</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2575">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餐饮服务</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Bold"/>
                          <a:ea typeface="宋体"/>
                          <a:cs typeface="Calibri Bold"/>
                        </a:rPr>
                        <a:t>大堂吧</a:t>
                      </a:r>
                      <a:r>
                        <a:rPr lang="zh-CN" sz="900" b="1" kern="100" dirty="0" smtClean="0">
                          <a:solidFill>
                            <a:srgbClr val="595B5D"/>
                          </a:solidFill>
                          <a:uFill>
                            <a:solidFill>
                              <a:srgbClr val="000000"/>
                            </a:solidFill>
                          </a:uFill>
                          <a:latin typeface="Calibri Bold"/>
                          <a:ea typeface="宋体"/>
                          <a:cs typeface="Calibri Bold"/>
                        </a:rPr>
                        <a:t>、</a:t>
                      </a:r>
                      <a:r>
                        <a:rPr lang="zh-CN" sz="900" b="1" kern="100" dirty="0">
                          <a:solidFill>
                            <a:srgbClr val="595B5D"/>
                          </a:solidFill>
                          <a:uFill>
                            <a:solidFill>
                              <a:srgbClr val="000000"/>
                            </a:solidFill>
                          </a:uFill>
                          <a:latin typeface="Calibri Bold"/>
                          <a:ea typeface="宋体"/>
                          <a:cs typeface="Calibri Bold"/>
                        </a:rPr>
                        <a:t>亚洲美味服务</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dirty="0">
                          <a:solidFill>
                            <a:srgbClr val="595B5D"/>
                          </a:solidFill>
                          <a:uFill>
                            <a:solidFill>
                              <a:srgbClr val="000000"/>
                            </a:solidFill>
                          </a:uFill>
                          <a:latin typeface="Calibri Bold"/>
                          <a:ea typeface="宋体"/>
                          <a:cs typeface="Calibri Bold"/>
                        </a:rPr>
                        <a:t>3</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不限</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485">
                <a:tc>
                  <a:txBody>
                    <a:bodyPr/>
                    <a:lstStyle/>
                    <a:p>
                      <a:pPr>
                        <a:lnSpc>
                          <a:spcPts val="1200"/>
                        </a:lnSpc>
                        <a:spcAft>
                          <a:spcPts val="500"/>
                        </a:spcAft>
                      </a:pPr>
                      <a:r>
                        <a:rPr lang="zh-CN" sz="900" b="1" kern="100">
                          <a:solidFill>
                            <a:srgbClr val="595B5D"/>
                          </a:solidFill>
                          <a:uFill>
                            <a:solidFill>
                              <a:srgbClr val="000000"/>
                            </a:solidFill>
                          </a:uFill>
                          <a:latin typeface="Calibri Bold"/>
                          <a:ea typeface="宋体"/>
                          <a:cs typeface="Calibri Bold"/>
                        </a:rPr>
                        <a:t>餐饮厨房</a:t>
                      </a:r>
                      <a:endParaRPr lang="zh-CN" sz="900" kern="10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主厨房副厨师长</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dirty="0">
                          <a:solidFill>
                            <a:srgbClr val="595B5D"/>
                          </a:solidFill>
                          <a:uFill>
                            <a:solidFill>
                              <a:srgbClr val="000000"/>
                            </a:solidFill>
                          </a:uFill>
                          <a:latin typeface="Calibri Bold"/>
                          <a:ea typeface="宋体"/>
                          <a:cs typeface="Calibri Bold"/>
                        </a:rPr>
                        <a:t>1</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不限</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737">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餐饮厨房</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西厨、中</a:t>
                      </a:r>
                      <a:r>
                        <a:rPr lang="zh-CN" sz="900" b="1" kern="100" dirty="0" smtClean="0">
                          <a:solidFill>
                            <a:srgbClr val="595B5D"/>
                          </a:solidFill>
                          <a:uFill>
                            <a:solidFill>
                              <a:srgbClr val="000000"/>
                            </a:solidFill>
                          </a:uFill>
                          <a:latin typeface="Calibri Bold"/>
                          <a:ea typeface="宋体"/>
                          <a:cs typeface="Calibri Bold"/>
                        </a:rPr>
                        <a:t>厨</a:t>
                      </a:r>
                      <a:r>
                        <a:rPr lang="zh-CN" altLang="en-US" sz="900" b="1" kern="100" dirty="0" smtClean="0">
                          <a:solidFill>
                            <a:srgbClr val="595B5D"/>
                          </a:solidFill>
                          <a:uFill>
                            <a:solidFill>
                              <a:srgbClr val="000000"/>
                            </a:solidFill>
                          </a:uFill>
                          <a:latin typeface="Calibri Bold"/>
                          <a:ea typeface="宋体"/>
                          <a:cs typeface="Calibri Bold"/>
                        </a:rPr>
                        <a:t>、饼房厨师</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dirty="0">
                          <a:solidFill>
                            <a:srgbClr val="595B5D"/>
                          </a:solidFill>
                          <a:uFill>
                            <a:solidFill>
                              <a:srgbClr val="000000"/>
                            </a:solidFill>
                          </a:uFill>
                          <a:latin typeface="Calibri Bold"/>
                          <a:ea typeface="宋体"/>
                          <a:cs typeface="Calibri Bold"/>
                        </a:rPr>
                        <a:t>3</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不限</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485">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餐饮厨房</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洗碗工</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altLang="zh-CN" sz="900" b="1" kern="100" dirty="0" smtClean="0">
                          <a:solidFill>
                            <a:srgbClr val="595B5D"/>
                          </a:solidFill>
                          <a:uFill>
                            <a:solidFill>
                              <a:srgbClr val="000000"/>
                            </a:solidFill>
                          </a:uFill>
                          <a:latin typeface="Calibri"/>
                          <a:ea typeface="宋体"/>
                          <a:cs typeface="Calibri"/>
                        </a:rPr>
                        <a:t>1</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不限</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485">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前厅部</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礼宾</a:t>
                      </a:r>
                      <a:r>
                        <a:rPr lang="zh-CN" altLang="en-US" sz="900" b="1" kern="100" dirty="0" smtClean="0">
                          <a:solidFill>
                            <a:srgbClr val="595B5D"/>
                          </a:solidFill>
                          <a:uFill>
                            <a:solidFill>
                              <a:srgbClr val="000000"/>
                            </a:solidFill>
                          </a:uFill>
                          <a:latin typeface="Calibri"/>
                          <a:ea typeface="宋体"/>
                          <a:cs typeface="Calibri"/>
                        </a:rPr>
                        <a:t>、健身中心员工</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altLang="zh-CN" sz="900" b="1" kern="100" dirty="0" smtClean="0">
                          <a:solidFill>
                            <a:srgbClr val="595B5D"/>
                          </a:solidFill>
                          <a:uFill>
                            <a:solidFill>
                              <a:srgbClr val="000000"/>
                            </a:solidFill>
                          </a:uFill>
                          <a:latin typeface="Calibri"/>
                          <a:ea typeface="宋体"/>
                          <a:cs typeface="Calibri"/>
                        </a:rPr>
                        <a:t>2</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不限</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2794">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销售部</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销售经理、销售主任</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sz="900" b="1" kern="100" dirty="0">
                          <a:solidFill>
                            <a:srgbClr val="595B5D"/>
                          </a:solidFill>
                          <a:uFill>
                            <a:solidFill>
                              <a:srgbClr val="000000"/>
                            </a:solidFill>
                          </a:uFill>
                          <a:latin typeface="Calibri Bold"/>
                          <a:ea typeface="宋体"/>
                          <a:cs typeface="Calibri Bold"/>
                        </a:rPr>
                        <a:t>2</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不限</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2794">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工程部</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机修工</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altLang="zh-CN" sz="900" b="1" kern="100" dirty="0" smtClean="0">
                          <a:solidFill>
                            <a:srgbClr val="595B5D"/>
                          </a:solidFill>
                          <a:uFill>
                            <a:solidFill>
                              <a:srgbClr val="000000"/>
                            </a:solidFill>
                          </a:uFill>
                          <a:latin typeface="Calibri"/>
                          <a:ea typeface="宋体"/>
                          <a:cs typeface="Calibri"/>
                        </a:rPr>
                        <a:t>1</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男</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2794">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客房部</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文员、</a:t>
                      </a:r>
                      <a:r>
                        <a:rPr lang="zh-CN" altLang="en-US" sz="900" b="1" kern="100" dirty="0" smtClean="0">
                          <a:solidFill>
                            <a:srgbClr val="595B5D"/>
                          </a:solidFill>
                          <a:uFill>
                            <a:solidFill>
                              <a:srgbClr val="000000"/>
                            </a:solidFill>
                          </a:uFill>
                          <a:latin typeface="Calibri"/>
                          <a:ea typeface="宋体"/>
                          <a:cs typeface="Calibri"/>
                        </a:rPr>
                        <a:t>服务员</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en-US" altLang="zh-CN" sz="900" b="1" kern="100" dirty="0" smtClean="0">
                          <a:solidFill>
                            <a:srgbClr val="595B5D"/>
                          </a:solidFill>
                          <a:uFill>
                            <a:solidFill>
                              <a:srgbClr val="000000"/>
                            </a:solidFill>
                          </a:uFill>
                          <a:latin typeface="Calibri"/>
                          <a:ea typeface="宋体"/>
                          <a:cs typeface="Calibri"/>
                        </a:rPr>
                        <a:t>5</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200"/>
                        </a:lnSpc>
                        <a:spcAft>
                          <a:spcPts val="500"/>
                        </a:spcAft>
                      </a:pPr>
                      <a:r>
                        <a:rPr lang="zh-CN" altLang="en-US" sz="900" b="1" kern="100" dirty="0" smtClean="0">
                          <a:solidFill>
                            <a:srgbClr val="595B5D"/>
                          </a:solidFill>
                          <a:uFill>
                            <a:solidFill>
                              <a:srgbClr val="000000"/>
                            </a:solidFill>
                          </a:uFill>
                          <a:latin typeface="Calibri"/>
                          <a:ea typeface="宋体"/>
                          <a:cs typeface="Calibri"/>
                        </a:rPr>
                        <a:t>不限</a:t>
                      </a:r>
                      <a:endParaRPr lang="zh-CN" sz="900" b="1"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7279">
                <a:tc gridSpan="4">
                  <a:txBody>
                    <a:bodyPr/>
                    <a:lstStyle/>
                    <a:p>
                      <a:pPr>
                        <a:lnSpc>
                          <a:spcPts val="1200"/>
                        </a:lnSpc>
                        <a:spcAft>
                          <a:spcPts val="500"/>
                        </a:spcAft>
                      </a:pPr>
                      <a:r>
                        <a:rPr lang="zh-CN" sz="900" b="1" kern="100" dirty="0">
                          <a:solidFill>
                            <a:srgbClr val="595B5D"/>
                          </a:solidFill>
                          <a:uFill>
                            <a:solidFill>
                              <a:srgbClr val="000000"/>
                            </a:solidFill>
                          </a:uFill>
                          <a:latin typeface="Calibri Bold"/>
                          <a:ea typeface="宋体"/>
                          <a:cs typeface="Calibri Bold"/>
                        </a:rPr>
                        <a:t>企业责任：特别的群体，特别的关爱，我们为残疾人提供一些工作岗位</a:t>
                      </a:r>
                      <a:endParaRPr lang="zh-CN" sz="900" kern="100" dirty="0">
                        <a:solidFill>
                          <a:srgbClr val="595B5D"/>
                        </a:solidFill>
                        <a:uFill>
                          <a:solidFill>
                            <a:srgbClr val="000000"/>
                          </a:solidFill>
                        </a:uFill>
                        <a:latin typeface="Calibri"/>
                        <a:ea typeface="宋体"/>
                        <a:cs typeface="Calibri"/>
                      </a:endParaRPr>
                    </a:p>
                  </a:txBody>
                  <a:tcPr marL="48895" marR="48895" marT="46990" marB="469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1" name="矩形 10"/>
          <p:cNvSpPr/>
          <p:nvPr/>
        </p:nvSpPr>
        <p:spPr>
          <a:xfrm>
            <a:off x="2924944" y="7812360"/>
            <a:ext cx="3933056" cy="246221"/>
          </a:xfrm>
          <a:prstGeom prst="rect">
            <a:avLst/>
          </a:prstGeom>
        </p:spPr>
        <p:txBody>
          <a:bodyPr wrap="square">
            <a:spAutoFit/>
          </a:bodyPr>
          <a:lstStyle/>
          <a:p>
            <a:r>
              <a:rPr lang="zh-CN" altLang="en-US" sz="1000" b="1" dirty="0" smtClean="0">
                <a:solidFill>
                  <a:schemeClr val="accent6">
                    <a:lumMod val="75000"/>
                  </a:schemeClr>
                </a:solidFill>
              </a:rPr>
              <a:t>每成功推荐一位正式员工并通过试用期，您将得到</a:t>
            </a:r>
            <a:r>
              <a:rPr lang="en-US" altLang="zh-CN" sz="1000" b="1" dirty="0" smtClean="0">
                <a:solidFill>
                  <a:schemeClr val="accent6">
                    <a:lumMod val="75000"/>
                  </a:schemeClr>
                </a:solidFill>
              </a:rPr>
              <a:t>200</a:t>
            </a:r>
            <a:r>
              <a:rPr lang="zh-CN" altLang="en-US" sz="1000" b="1" dirty="0" smtClean="0">
                <a:solidFill>
                  <a:schemeClr val="accent6">
                    <a:lumMod val="75000"/>
                  </a:schemeClr>
                </a:solidFill>
              </a:rPr>
              <a:t>元招聘津贴！</a:t>
            </a:r>
            <a:endParaRPr lang="zh-CN" altLang="en-US" sz="1000" dirty="0">
              <a:solidFill>
                <a:schemeClr val="accent6">
                  <a:lumMod val="75000"/>
                </a:schemeClr>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489</Words>
  <Application>Microsoft Office PowerPoint</Application>
  <PresentationFormat>全屏显示(4:3)</PresentationFormat>
  <Paragraphs>56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HR_Tracy</cp:lastModifiedBy>
  <cp:revision>19</cp:revision>
  <dcterms:modified xsi:type="dcterms:W3CDTF">2016-09-07T02:42:05Z</dcterms:modified>
</cp:coreProperties>
</file>